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5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7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8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9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0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31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2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4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5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36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38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39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40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41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42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43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4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5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46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47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48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60" r:id="rId5"/>
    <p:sldId id="261" r:id="rId6"/>
    <p:sldId id="262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51" r:id="rId23"/>
    <p:sldId id="315" r:id="rId24"/>
    <p:sldId id="352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1" autoAdjust="0"/>
    <p:restoredTop sz="94142" autoAdjust="0"/>
  </p:normalViewPr>
  <p:slideViewPr>
    <p:cSldViewPr>
      <p:cViewPr varScale="1">
        <p:scale>
          <a:sx n="81" d="100"/>
          <a:sy n="81" d="100"/>
        </p:scale>
        <p:origin x="2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56757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64B83-D3B5-4752-9CDD-0D463F64FA18}" type="slidenum">
              <a:rPr lang="en-US"/>
              <a:pPr/>
              <a:t>11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99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295BE6-1D2A-4B26-8740-B3AF85EDF8E3}" type="slidenum">
              <a:rPr lang="en-US"/>
              <a:pPr/>
              <a:t>12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8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62DB1-2FE4-40FF-98AF-961A25A33D35}" type="slidenum">
              <a:rPr lang="en-US"/>
              <a:pPr/>
              <a:t>13</a:t>
            </a:fld>
            <a:endParaRPr lang="en-US"/>
          </a:p>
        </p:txBody>
      </p:sp>
      <p:sp>
        <p:nvSpPr>
          <p:cNvPr id="152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8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4FA37-C81F-4BD7-842A-036B6EA1D8F2}" type="slidenum">
              <a:rPr lang="en-US"/>
              <a:pPr/>
              <a:t>14</a:t>
            </a:fld>
            <a:endParaRPr lang="en-US"/>
          </a:p>
        </p:txBody>
      </p:sp>
      <p:sp>
        <p:nvSpPr>
          <p:cNvPr id="152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8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95477D-7E92-4169-ADB9-30FFFCC9D4E4}" type="slidenum">
              <a:rPr lang="en-US"/>
              <a:pPr/>
              <a:t>15</a:t>
            </a:fld>
            <a:endParaRPr lang="en-US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01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CBD1C-FB3F-4649-8F1C-6DC1F0A74909}" type="slidenum">
              <a:rPr lang="en-US"/>
              <a:pPr/>
              <a:t>16</a:t>
            </a:fld>
            <a:endParaRPr lang="en-US"/>
          </a:p>
        </p:txBody>
      </p:sp>
      <p:sp>
        <p:nvSpPr>
          <p:cNvPr id="158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5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988A9-1A20-4DFA-859F-DE71DE9D7867}" type="slidenum">
              <a:rPr lang="en-US"/>
              <a:pPr/>
              <a:t>17</a:t>
            </a:fld>
            <a:endParaRPr lang="en-US"/>
          </a:p>
        </p:txBody>
      </p:sp>
      <p:sp>
        <p:nvSpPr>
          <p:cNvPr id="152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4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94163-54B9-47A3-9941-74B98EE61825}" type="slidenum">
              <a:rPr lang="en-US"/>
              <a:pPr/>
              <a:t>18</a:t>
            </a:fld>
            <a:endParaRPr lang="en-US"/>
          </a:p>
        </p:txBody>
      </p:sp>
      <p:sp>
        <p:nvSpPr>
          <p:cNvPr id="152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95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F26334-0CF8-4407-B514-AEB4277EBB9E}" type="slidenum">
              <a:rPr lang="en-US"/>
              <a:pPr/>
              <a:t>19</a:t>
            </a:fld>
            <a:endParaRPr lang="en-US"/>
          </a:p>
        </p:txBody>
      </p:sp>
      <p:sp>
        <p:nvSpPr>
          <p:cNvPr id="152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88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E0E0B-96B4-434F-8AC6-DD6F5D88B05E}" type="slidenum">
              <a:rPr lang="en-US"/>
              <a:pPr/>
              <a:t>20</a:t>
            </a:fld>
            <a:endParaRPr lang="en-US"/>
          </a:p>
        </p:txBody>
      </p:sp>
      <p:sp>
        <p:nvSpPr>
          <p:cNvPr id="152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0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6834D-0219-444B-8AE3-96CAB9F083C2}" type="slidenum">
              <a:rPr lang="en-US"/>
              <a:pPr/>
              <a:t>3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3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E15D3-16EC-4452-8545-1E15BAC7D894}" type="slidenum">
              <a:rPr lang="en-US"/>
              <a:pPr/>
              <a:t>21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26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22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5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23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93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24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53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25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3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801190-6163-4DEA-A199-ED7342F82D9F}" type="slidenum">
              <a:rPr lang="en-US"/>
              <a:pPr/>
              <a:t>26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37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C9081-6232-4B04-BB14-F465B013870E}" type="slidenum">
              <a:rPr lang="en-US"/>
              <a:pPr/>
              <a:t>27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5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B23A1F-7748-4A77-9F52-FA8C8DFC92AD}" type="slidenum">
              <a:rPr lang="en-US"/>
              <a:pPr/>
              <a:t>28</a:t>
            </a:fld>
            <a:endParaRPr lang="en-US"/>
          </a:p>
        </p:txBody>
      </p:sp>
      <p:sp>
        <p:nvSpPr>
          <p:cNvPr id="153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28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981D2-584F-47D2-9FEF-845A38A2EE4F}" type="slidenum">
              <a:rPr lang="en-US"/>
              <a:pPr/>
              <a:t>29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9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F1BE7-55B3-46C3-B2F6-40588548BEC4}" type="slidenum">
              <a:rPr lang="en-US"/>
              <a:pPr/>
              <a:t>30</a:t>
            </a:fld>
            <a:endParaRPr lang="en-US"/>
          </a:p>
        </p:txBody>
      </p:sp>
      <p:sp>
        <p:nvSpPr>
          <p:cNvPr id="154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0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1E842-FD55-497D-A9CF-12B15990143A}" type="slidenum">
              <a:rPr lang="en-US"/>
              <a:pPr/>
              <a:t>4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05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3F302-140B-4F48-A22C-5C25803DDE46}" type="slidenum">
              <a:rPr lang="en-US"/>
              <a:pPr/>
              <a:t>31</a:t>
            </a:fld>
            <a:endParaRPr lang="en-US"/>
          </a:p>
        </p:txBody>
      </p:sp>
      <p:sp>
        <p:nvSpPr>
          <p:cNvPr id="154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97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B95E0-8AB4-4787-8C6D-F21881D8C0F3}" type="slidenum">
              <a:rPr lang="en-US"/>
              <a:pPr/>
              <a:t>32</a:t>
            </a:fld>
            <a:endParaRPr lang="en-US"/>
          </a:p>
        </p:txBody>
      </p:sp>
      <p:sp>
        <p:nvSpPr>
          <p:cNvPr id="154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92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E9390F-2E0E-41E7-8C59-A0B8FD319779}" type="slidenum">
              <a:rPr lang="en-US"/>
              <a:pPr/>
              <a:t>33</a:t>
            </a:fld>
            <a:endParaRPr lang="en-US"/>
          </a:p>
        </p:txBody>
      </p:sp>
      <p:sp>
        <p:nvSpPr>
          <p:cNvPr id="154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5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A45590-6A01-459E-9531-AE8C80C86E52}" type="slidenum">
              <a:rPr lang="en-US"/>
              <a:pPr/>
              <a:t>34</a:t>
            </a:fld>
            <a:endParaRPr lang="en-US"/>
          </a:p>
        </p:txBody>
      </p:sp>
      <p:sp>
        <p:nvSpPr>
          <p:cNvPr id="154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90936C-EE46-4924-BF4A-0D42DEFA90A4}" type="slidenum">
              <a:rPr lang="en-US"/>
              <a:pPr/>
              <a:t>35</a:t>
            </a:fld>
            <a:endParaRPr lang="en-US"/>
          </a:p>
        </p:txBody>
      </p:sp>
      <p:sp>
        <p:nvSpPr>
          <p:cNvPr id="154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91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7B63DB-83C1-4E86-9EBA-63B245E2DD0B}" type="slidenum">
              <a:rPr lang="en-US"/>
              <a:pPr/>
              <a:t>36</a:t>
            </a:fld>
            <a:endParaRPr lang="en-US"/>
          </a:p>
        </p:txBody>
      </p:sp>
      <p:sp>
        <p:nvSpPr>
          <p:cNvPr id="154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4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571904-0E16-45E6-A377-954514321522}" type="slidenum">
              <a:rPr lang="en-US"/>
              <a:pPr/>
              <a:t>37</a:t>
            </a:fld>
            <a:endParaRPr lang="en-US"/>
          </a:p>
        </p:txBody>
      </p:sp>
      <p:sp>
        <p:nvSpPr>
          <p:cNvPr id="154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86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68C49-0E67-4417-A1EF-13DD6F19B384}" type="slidenum">
              <a:rPr lang="en-US"/>
              <a:pPr/>
              <a:t>38</a:t>
            </a:fld>
            <a:endParaRPr lang="en-US"/>
          </a:p>
        </p:txBody>
      </p:sp>
      <p:sp>
        <p:nvSpPr>
          <p:cNvPr id="154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79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39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95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40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1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B9EF4-AF97-46FF-989F-B8CF20B58A0D}" type="slidenum">
              <a:rPr lang="en-US"/>
              <a:pPr/>
              <a:t>5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41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58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42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36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43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80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44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41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45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71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46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56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47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47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48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472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49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4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50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9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F00EBA-65DD-49CB-92E1-C9AA5B361DB3}" type="slidenum">
              <a:rPr lang="en-US"/>
              <a:pPr/>
              <a:t>6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8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497D4-5642-44A4-A4F8-502F7EE7D11F}" type="slidenum">
              <a:rPr lang="en-US"/>
              <a:pPr/>
              <a:t>7</a:t>
            </a:fld>
            <a:endParaRPr lang="en-US"/>
          </a:p>
        </p:txBody>
      </p:sp>
      <p:sp>
        <p:nvSpPr>
          <p:cNvPr id="157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4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1EA219-6797-424F-A3D5-920FB637447C}" type="slidenum">
              <a:rPr lang="en-US"/>
              <a:pPr/>
              <a:t>8</a:t>
            </a:fld>
            <a:endParaRPr lang="en-US"/>
          </a:p>
        </p:txBody>
      </p:sp>
      <p:sp>
        <p:nvSpPr>
          <p:cNvPr id="151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60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0BA072-4CEB-427A-A1D4-36CA45475637}" type="slidenum">
              <a:rPr lang="en-US"/>
              <a:pPr/>
              <a:t>9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90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0F9C48-C172-456A-BA88-085DFD0A271D}" type="slidenum">
              <a:rPr lang="en-US"/>
              <a:pPr/>
              <a:t>10</a:t>
            </a:fld>
            <a:endParaRPr lang="en-US"/>
          </a:p>
        </p:txBody>
      </p:sp>
      <p:sp>
        <p:nvSpPr>
          <p:cNvPr id="157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29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38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9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53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58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63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7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vmlDrawing" Target="../drawings/vmlDrawing5.v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10" Type="http://schemas.openxmlformats.org/officeDocument/2006/relationships/image" Target="../media/image11.wmf"/><Relationship Id="rId4" Type="http://schemas.openxmlformats.org/officeDocument/2006/relationships/tags" Target="../tags/tag71.xml"/><Relationship Id="rId9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75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74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79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1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83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../media/image1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87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86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9" Type="http://schemas.openxmlformats.org/officeDocument/2006/relationships/image" Target="../media/image1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103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9" Type="http://schemas.openxmlformats.org/officeDocument/2006/relationships/image" Target="../media/image1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tags" Target="../tags/tag123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image" Target="../media/image1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127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1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image" Target="../media/image1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135.xml"/><Relationship Id="rId7" Type="http://schemas.openxmlformats.org/officeDocument/2006/relationships/notesSlide" Target="../notesSlides/notesSlide36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9" Type="http://schemas.openxmlformats.org/officeDocument/2006/relationships/image" Target="../media/image1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139.xml"/><Relationship Id="rId7" Type="http://schemas.openxmlformats.org/officeDocument/2006/relationships/notesSlide" Target="../notesSlides/notesSlide37.xml"/><Relationship Id="rId2" Type="http://schemas.openxmlformats.org/officeDocument/2006/relationships/tags" Target="../tags/tag138.xml"/><Relationship Id="rId1" Type="http://schemas.openxmlformats.org/officeDocument/2006/relationships/vmlDrawing" Target="../drawings/vmlDrawing1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9" Type="http://schemas.openxmlformats.org/officeDocument/2006/relationships/image" Target="../media/image1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20.wmf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21.wmf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22.wmf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tags" Target="../tags/tag172.xml"/><Relationship Id="rId7" Type="http://schemas.openxmlformats.org/officeDocument/2006/relationships/image" Target="../media/image23.wmf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14.xml"/><Relationship Id="rId7" Type="http://schemas.openxmlformats.org/officeDocument/2006/relationships/oleObject" Target="../embeddings/oleObject2.bin"/><Relationship Id="rId2" Type="http://schemas.openxmlformats.org/officeDocument/2006/relationships/tags" Target="../tags/tag13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8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7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9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4.v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image" Target="../media/image7.wmf"/><Relationship Id="rId4" Type="http://schemas.openxmlformats.org/officeDocument/2006/relationships/tags" Target="../tags/tag23.xml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6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33994" y="1143000"/>
            <a:ext cx="7905206" cy="4525963"/>
          </a:xfrm>
        </p:spPr>
        <p:txBody>
          <a:bodyPr>
            <a:noAutofit/>
          </a:bodyPr>
          <a:lstStyle/>
          <a:p>
            <a:r>
              <a:rPr lang="en-US" sz="2800" b="1" dirty="0"/>
              <a:t>V</a:t>
            </a:r>
            <a:r>
              <a:rPr lang="en-US" sz="2800" b="1" dirty="0" smtClean="0"/>
              <a:t>irtual </a:t>
            </a:r>
            <a:r>
              <a:rPr lang="en-US" sz="2800" b="1" dirty="0"/>
              <a:t>addresses</a:t>
            </a:r>
          </a:p>
          <a:p>
            <a:pPr lvl="1"/>
            <a:r>
              <a:rPr lang="en-US" sz="2200" dirty="0" smtClean="0"/>
              <a:t>Programs use virtual addresses</a:t>
            </a:r>
          </a:p>
          <a:p>
            <a:pPr lvl="1"/>
            <a:r>
              <a:rPr lang="en-US" sz="2200" dirty="0" smtClean="0"/>
              <a:t>Entire </a:t>
            </a:r>
            <a:r>
              <a:rPr lang="en-US" sz="2200" dirty="0"/>
              <a:t>virtual address space stored on a hard </a:t>
            </a:r>
            <a:r>
              <a:rPr lang="en-US" sz="2200" dirty="0" smtClean="0"/>
              <a:t>drive</a:t>
            </a:r>
            <a:endParaRPr lang="en-US" sz="2200" dirty="0"/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</a:t>
            </a:r>
            <a:r>
              <a:rPr lang="en-US" sz="2200" b="1" i="1" dirty="0" smtClean="0"/>
              <a:t>addresses </a:t>
            </a:r>
            <a:r>
              <a:rPr lang="en-US" sz="2200" dirty="0" smtClean="0"/>
              <a:t>(DRAM addresses)</a:t>
            </a:r>
            <a:endParaRPr lang="en-US" sz="2200" dirty="0"/>
          </a:p>
          <a:p>
            <a:pPr lvl="1"/>
            <a:r>
              <a:rPr lang="en-US" sz="2200" dirty="0"/>
              <a:t>Data not in DRAM </a:t>
            </a:r>
            <a:r>
              <a:rPr lang="en-US" sz="2200" dirty="0" smtClean="0"/>
              <a:t>fetched </a:t>
            </a:r>
            <a:r>
              <a:rPr lang="en-US" sz="2200" dirty="0"/>
              <a:t>from </a:t>
            </a:r>
            <a:r>
              <a:rPr lang="en-US" sz="2200" dirty="0" smtClean="0"/>
              <a:t>hard drive</a:t>
            </a:r>
            <a:endParaRPr lang="en-US" sz="2200" dirty="0"/>
          </a:p>
          <a:p>
            <a:r>
              <a:rPr lang="en-US" sz="2800" b="1" dirty="0" smtClean="0"/>
              <a:t>Memory Protection</a:t>
            </a:r>
          </a:p>
          <a:p>
            <a:pPr lvl="1"/>
            <a:r>
              <a:rPr lang="en-US" sz="2200" dirty="0" smtClean="0"/>
              <a:t>Each </a:t>
            </a:r>
            <a:r>
              <a:rPr lang="en-US" sz="2200" dirty="0"/>
              <a:t>program has </a:t>
            </a:r>
            <a:r>
              <a:rPr lang="en-US" sz="2200" dirty="0" smtClean="0"/>
              <a:t>own </a:t>
            </a:r>
            <a:r>
              <a:rPr lang="en-US" sz="2200" dirty="0"/>
              <a:t>virtual to physical mapping</a:t>
            </a:r>
          </a:p>
          <a:p>
            <a:pPr lvl="1"/>
            <a:r>
              <a:rPr lang="en-US" sz="2200" dirty="0"/>
              <a:t>Two programs can use </a:t>
            </a:r>
            <a:r>
              <a:rPr lang="en-US" sz="2200" dirty="0" smtClean="0"/>
              <a:t>same </a:t>
            </a:r>
            <a:r>
              <a:rPr lang="en-US" sz="2200" dirty="0"/>
              <a:t>virtual address for different data</a:t>
            </a:r>
          </a:p>
          <a:p>
            <a:pPr lvl="1"/>
            <a:r>
              <a:rPr lang="en-US" sz="2200" dirty="0"/>
              <a:t>Programs don’t need to be aware </a:t>
            </a:r>
            <a:r>
              <a:rPr lang="en-US" sz="2200" dirty="0" smtClean="0"/>
              <a:t>others </a:t>
            </a:r>
            <a:r>
              <a:rPr lang="en-US" sz="2200" dirty="0"/>
              <a:t>are running</a:t>
            </a:r>
          </a:p>
          <a:p>
            <a:pPr lvl="1"/>
            <a:r>
              <a:rPr lang="en-US" sz="2200" dirty="0"/>
              <a:t>One program (or virus) can’t corrupt </a:t>
            </a:r>
            <a:r>
              <a:rPr lang="en-US" sz="2200" dirty="0" smtClean="0"/>
              <a:t>memory </a:t>
            </a:r>
            <a:r>
              <a:rPr lang="en-US" sz="2200" dirty="0"/>
              <a:t>used by another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49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896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859680"/>
              </p:ext>
            </p:extLst>
          </p:nvPr>
        </p:nvGraphicFramePr>
        <p:xfrm>
          <a:off x="1524000" y="12954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/>
                <a:gridCol w="32004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8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8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89" name="Rectangle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57943" y="50292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Physical memory acts as cache for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Cache/Virtual Memory Analogues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753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853440" y="1219200"/>
            <a:ext cx="8229600" cy="4525963"/>
          </a:xfrm>
          <a:noFill/>
          <a:ln/>
        </p:spPr>
        <p:txBody>
          <a:bodyPr/>
          <a:lstStyle/>
          <a:p>
            <a:r>
              <a:rPr lang="en-US" b="1" dirty="0"/>
              <a:t>Page size:</a:t>
            </a:r>
            <a:r>
              <a:rPr lang="en-US" dirty="0"/>
              <a:t> amount of memory transferred from hard disk to DRAM at once</a:t>
            </a:r>
          </a:p>
          <a:p>
            <a:r>
              <a:rPr lang="en-US" b="1" dirty="0"/>
              <a:t>Address translation:</a:t>
            </a:r>
            <a:r>
              <a:rPr lang="en-US" dirty="0"/>
              <a:t> determining </a:t>
            </a:r>
            <a:r>
              <a:rPr lang="en-US" dirty="0" smtClean="0"/>
              <a:t>physical </a:t>
            </a:r>
            <a:r>
              <a:rPr lang="en-US" dirty="0"/>
              <a:t>address from </a:t>
            </a:r>
            <a:r>
              <a:rPr lang="en-US" dirty="0" smtClean="0"/>
              <a:t>virtual </a:t>
            </a:r>
            <a:r>
              <a:rPr lang="en-US" dirty="0"/>
              <a:t>address</a:t>
            </a:r>
          </a:p>
          <a:p>
            <a:r>
              <a:rPr lang="en-US" b="1" dirty="0"/>
              <a:t>Page table:</a:t>
            </a:r>
            <a:r>
              <a:rPr lang="en-US" dirty="0"/>
              <a:t> lookup table used to translate virtual addresses to physical addresses</a:t>
            </a:r>
          </a:p>
        </p:txBody>
      </p:sp>
      <p:sp>
        <p:nvSpPr>
          <p:cNvPr id="1446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6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6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8361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942" name="Picture 6" descr="Fig8_20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388337"/>
            <a:ext cx="7772400" cy="3395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79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79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43000" y="49530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Most accesses hit 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But programs have the large capacity of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&amp; Physical Addresses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6094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989" name="Picture 5" descr="Fig8_22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600200"/>
            <a:ext cx="5178425" cy="3663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998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9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Address Translation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510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3034" y="1295400"/>
            <a:ext cx="7772400" cy="47244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System:</a:t>
            </a:r>
          </a:p>
          <a:p>
            <a:pPr lvl="1"/>
            <a:r>
              <a:rPr lang="en-US" dirty="0"/>
              <a:t>Virtual memory size: 2 GB = 2</a:t>
            </a:r>
            <a:r>
              <a:rPr lang="en-US" baseline="30000" dirty="0"/>
              <a:t>31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Physical memory size: 128 MB = 2</a:t>
            </a:r>
            <a:r>
              <a:rPr lang="en-US" baseline="30000" dirty="0"/>
              <a:t>27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Page size: 4 KB = 2</a:t>
            </a:r>
            <a:r>
              <a:rPr lang="en-US" baseline="30000" dirty="0"/>
              <a:t>12</a:t>
            </a:r>
            <a:r>
              <a:rPr lang="en-US" dirty="0"/>
              <a:t> bytes</a:t>
            </a:r>
          </a:p>
        </p:txBody>
      </p:sp>
      <p:sp>
        <p:nvSpPr>
          <p:cNvPr id="14510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10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10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837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7244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chemeClr val="accent1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chemeClr val="accent1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19</a:t>
            </a:r>
            <a:r>
              <a:rPr lang="en-US" sz="2400" dirty="0"/>
              <a:t>  (VPN = 19 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15</a:t>
            </a:r>
            <a:r>
              <a:rPr lang="en-US" sz="2400" dirty="0"/>
              <a:t> (PPN = 15 bits)</a:t>
            </a:r>
          </a:p>
        </p:txBody>
      </p:sp>
      <p:sp>
        <p:nvSpPr>
          <p:cNvPr id="1581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81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115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038" name="Picture 6" descr="Fig8_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1430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2039" name="Rectangle 7"/>
          <p:cNvSpPr>
            <a:spLocks noGrp="1" noChangeArrowheads="1"/>
          </p:cNvSpPr>
          <p:nvPr>
            <p:ph idx="4294967295"/>
            <p:custDataLst>
              <p:tags r:id="rId2"/>
            </p:custDataLst>
          </p:nvPr>
        </p:nvSpPr>
        <p:spPr>
          <a:xfrm>
            <a:off x="822960" y="1416640"/>
            <a:ext cx="4267200" cy="12192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19-bit virtual page numbers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15-bit physical page numbers</a:t>
            </a:r>
          </a:p>
        </p:txBody>
      </p:sp>
      <p:sp>
        <p:nvSpPr>
          <p:cNvPr id="14520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20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20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408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3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3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3062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3063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533400" y="1524000"/>
            <a:ext cx="4267200" cy="12192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400" b="1" dirty="0"/>
              <a:t>	</a:t>
            </a:r>
            <a:r>
              <a:rPr lang="en-US" sz="2400" dirty="0"/>
              <a:t>What is the physical address of virtual address </a:t>
            </a:r>
            <a:r>
              <a:rPr lang="en-US" sz="2400" b="1" dirty="0">
                <a:solidFill>
                  <a:schemeClr val="accent1"/>
                </a:solidFill>
              </a:rPr>
              <a:t>0x247C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425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4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4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4086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4087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457200" y="1175657"/>
            <a:ext cx="4267200" cy="28194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800" dirty="0"/>
              <a:t>	</a:t>
            </a:r>
            <a:r>
              <a:rPr lang="en-US" sz="2400" dirty="0"/>
              <a:t>What is the physical address of virtual address</a:t>
            </a:r>
            <a:r>
              <a:rPr lang="en-US" sz="2400" b="1" dirty="0"/>
              <a:t> 0x247C?</a:t>
            </a:r>
          </a:p>
          <a:p>
            <a:pPr lvl="1"/>
            <a:r>
              <a:rPr lang="en-US" sz="1600" dirty="0"/>
              <a:t>VPN =</a:t>
            </a:r>
            <a:r>
              <a:rPr lang="en-US" sz="1600" b="1" dirty="0"/>
              <a:t> 0x2</a:t>
            </a:r>
          </a:p>
          <a:p>
            <a:pPr lvl="1"/>
            <a:r>
              <a:rPr lang="en-US" sz="1600" dirty="0"/>
              <a:t>VPN 0x2 maps to PPN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</a:p>
          <a:p>
            <a:pPr lvl="1"/>
            <a:r>
              <a:rPr lang="en-US" sz="1600" dirty="0" smtClean="0"/>
              <a:t>12-bit page offset: </a:t>
            </a:r>
            <a:r>
              <a:rPr lang="en-US" sz="1600" b="1" dirty="0" smtClean="0"/>
              <a:t>0x47C</a:t>
            </a:r>
            <a:endParaRPr lang="en-US" sz="1600" dirty="0"/>
          </a:p>
          <a:p>
            <a:pPr lvl="1"/>
            <a:r>
              <a:rPr lang="en-US" sz="1600" dirty="0"/>
              <a:t>Physical address =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  <a:r>
              <a:rPr lang="en-US" sz="1600" b="1" dirty="0"/>
              <a:t>47C</a:t>
            </a:r>
          </a:p>
        </p:txBody>
      </p:sp>
    </p:spTree>
    <p:extLst>
      <p:ext uri="{BB962C8B-B14F-4D97-AF65-F5344CB8AC3E}">
        <p14:creationId xmlns:p14="http://schemas.microsoft.com/office/powerpoint/2010/main" val="850954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553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Memory System Performance Analysis</a:t>
            </a:r>
          </a:p>
          <a:p>
            <a:r>
              <a:rPr lang="en-US" b="1" dirty="0" smtClean="0"/>
              <a:t>Caches</a:t>
            </a:r>
          </a:p>
          <a:p>
            <a:r>
              <a:rPr lang="en-US" b="1" dirty="0" smtClean="0"/>
              <a:t>Virtual Memory</a:t>
            </a:r>
          </a:p>
          <a:p>
            <a:r>
              <a:rPr lang="en-US" b="1" dirty="0" smtClean="0"/>
              <a:t>Memory-Mapped I/O</a:t>
            </a:r>
          </a:p>
          <a:p>
            <a:r>
              <a:rPr lang="en-US" b="1" dirty="0" smtClean="0"/>
              <a:t>Summary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22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9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01337" y="1219200"/>
            <a:ext cx="8229600" cy="4525963"/>
          </a:xfrm>
        </p:spPr>
        <p:txBody>
          <a:bodyPr/>
          <a:lstStyle/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ntry </a:t>
            </a:r>
            <a:r>
              <a:rPr lang="en-US" dirty="0"/>
              <a:t>for each virtual page</a:t>
            </a:r>
          </a:p>
          <a:p>
            <a:pPr lvl="1"/>
            <a:r>
              <a:rPr lang="en-US" dirty="0" smtClean="0"/>
              <a:t>Entry fields: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Valid bit:</a:t>
            </a:r>
            <a:r>
              <a:rPr lang="en-US" dirty="0"/>
              <a:t> </a:t>
            </a:r>
            <a:r>
              <a:rPr lang="en-US" dirty="0" smtClean="0"/>
              <a:t>1 if page in physical memory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Physical page number:</a:t>
            </a:r>
            <a:r>
              <a:rPr lang="en-US" dirty="0"/>
              <a:t> where the page is located</a:t>
            </a:r>
          </a:p>
        </p:txBody>
      </p:sp>
      <p:sp>
        <p:nvSpPr>
          <p:cNvPr id="14551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51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to perform translation?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02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61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5236804"/>
              </p:ext>
            </p:extLst>
          </p:nvPr>
        </p:nvGraphicFramePr>
        <p:xfrm>
          <a:off x="2600325" y="1066800"/>
          <a:ext cx="456247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93" name="VISIO" r:id="rId9" imgW="2678760" imgH="3220560" progId="Visio.Drawing.6">
                  <p:embed/>
                </p:oleObj>
              </mc:Choice>
              <mc:Fallback>
                <p:oleObj name="VISIO" r:id="rId9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1066800"/>
                        <a:ext cx="456247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61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61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5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8166" y="28956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VPN is index into page 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216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8180799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7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4970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5183256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41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5 in page table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VPN </a:t>
            </a:r>
            <a:r>
              <a:rPr lang="en-US" sz="2400" dirty="0">
                <a:latin typeface="Times New Roman" pitchFamily="18" charset="0"/>
                <a:cs typeface="Arial" charset="0"/>
              </a:rPr>
              <a:t>5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=&gt;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page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Physical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address: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0x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F20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912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39874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40" name="VISIO" r:id="rId8" imgW="2647440" imgH="2926440" progId="Visio.Drawing.6">
                  <p:embed/>
                </p:oleObj>
              </mc:Choice>
              <mc:Fallback>
                <p:oleObj name="VISIO" r:id="rId8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020821"/>
                        <a:ext cx="4800600" cy="530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02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3686302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89" name="VISIO" r:id="rId8" imgW="2647440" imgH="2926440" progId="Visio.Drawing.6">
                  <p:embed/>
                </p:oleObj>
              </mc:Choice>
              <mc:Fallback>
                <p:oleObj name="VISIO" r:id="rId8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020821"/>
                        <a:ext cx="4800600" cy="530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7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is invalid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Times New Roman" pitchFamily="18" charset="0"/>
                <a:cs typeface="Arial" charset="0"/>
              </a:rPr>
              <a:t>Virtual </a:t>
            </a:r>
            <a:r>
              <a:rPr lang="en-US" sz="2400" dirty="0">
                <a:latin typeface="Times New Roman" pitchFamily="18" charset="0"/>
                <a:cs typeface="Arial" charset="0"/>
              </a:rPr>
              <a:t>page must be </a:t>
            </a:r>
            <a:r>
              <a:rPr lang="en-US" sz="2400" b="1" i="1" dirty="0" smtClean="0">
                <a:latin typeface="Times New Roman" pitchFamily="18" charset="0"/>
                <a:cs typeface="Arial" charset="0"/>
              </a:rPr>
              <a:t>paged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into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memory from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disk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4632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9566" y="1295400"/>
            <a:ext cx="8229600" cy="4525963"/>
          </a:xfrm>
        </p:spPr>
        <p:txBody>
          <a:bodyPr/>
          <a:lstStyle/>
          <a:p>
            <a:r>
              <a:rPr lang="en-US" b="1" dirty="0" smtClean="0"/>
              <a:t>Page table is large</a:t>
            </a:r>
          </a:p>
          <a:p>
            <a:pPr lvl="1"/>
            <a:r>
              <a:rPr lang="en-US" dirty="0" smtClean="0"/>
              <a:t>usually located in physical memory</a:t>
            </a:r>
          </a:p>
          <a:p>
            <a:r>
              <a:rPr lang="en-US" dirty="0" smtClean="0"/>
              <a:t>Load/store requires 2 main memory accesses: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chemeClr val="accent1"/>
                </a:solidFill>
              </a:rPr>
              <a:t>Unless we get clever</a:t>
            </a:r>
            <a:r>
              <a:rPr lang="en-US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4622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2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22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Challenges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9066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30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Small </a:t>
            </a:r>
            <a:r>
              <a:rPr lang="en-US" dirty="0"/>
              <a:t>cache of most recent translations</a:t>
            </a:r>
          </a:p>
          <a:p>
            <a:r>
              <a:rPr lang="en-US" dirty="0" smtClean="0"/>
              <a:t>Reduces # </a:t>
            </a:r>
            <a:r>
              <a:rPr lang="en-US" dirty="0"/>
              <a:t>of memory accesses </a:t>
            </a:r>
            <a:r>
              <a:rPr lang="en-US" dirty="0" smtClean="0"/>
              <a:t>for </a:t>
            </a:r>
            <a:r>
              <a:rPr lang="en-US" i="1" dirty="0"/>
              <a:t>most</a:t>
            </a:r>
            <a:r>
              <a:rPr lang="en-US" dirty="0"/>
              <a:t> loads/stores from 2</a:t>
            </a:r>
            <a:r>
              <a:rPr lang="en-US" dirty="0" smtClean="0"/>
              <a:t> </a:t>
            </a:r>
            <a:r>
              <a:rPr lang="en-US" dirty="0"/>
              <a:t>to 1</a:t>
            </a:r>
          </a:p>
          <a:p>
            <a:endParaRPr lang="en-US" dirty="0"/>
          </a:p>
        </p:txBody>
      </p:sp>
      <p:sp>
        <p:nvSpPr>
          <p:cNvPr id="146329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3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330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Translation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Lookaside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Buffer (TLB)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8965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table </a:t>
            </a:r>
            <a:r>
              <a:rPr lang="en-US" dirty="0" smtClean="0"/>
              <a:t>accesses: high temporal </a:t>
            </a:r>
            <a:r>
              <a:rPr lang="en-US" dirty="0"/>
              <a:t>locality</a:t>
            </a:r>
          </a:p>
          <a:p>
            <a:pPr lvl="1"/>
            <a:r>
              <a:rPr lang="en-US" dirty="0" smtClean="0"/>
              <a:t>Large </a:t>
            </a:r>
            <a:r>
              <a:rPr lang="en-US" dirty="0"/>
              <a:t>page size, so consecutive loads/stores likely to access same page</a:t>
            </a:r>
          </a:p>
          <a:p>
            <a:r>
              <a:rPr lang="en-US" dirty="0"/>
              <a:t>TLB</a:t>
            </a:r>
          </a:p>
          <a:p>
            <a:pPr lvl="1"/>
            <a:r>
              <a:rPr lang="en-US" dirty="0"/>
              <a:t>Small: accessed in &lt; 1 cycle</a:t>
            </a:r>
          </a:p>
          <a:p>
            <a:pPr lvl="1"/>
            <a:r>
              <a:rPr lang="en-US" dirty="0"/>
              <a:t>Typically 16 - 512 entries</a:t>
            </a:r>
          </a:p>
          <a:p>
            <a:pPr lvl="1"/>
            <a:r>
              <a:rPr lang="en-US" dirty="0"/>
              <a:t>Fully associative</a:t>
            </a:r>
          </a:p>
          <a:p>
            <a:pPr lvl="1"/>
            <a:r>
              <a:rPr lang="en-US" dirty="0"/>
              <a:t>&gt; 99 % hit rates typical</a:t>
            </a:r>
          </a:p>
          <a:p>
            <a:pPr lvl="1"/>
            <a:r>
              <a:rPr lang="en-US" dirty="0"/>
              <a:t>Reduces # of memory accesses for most </a:t>
            </a:r>
            <a:r>
              <a:rPr lang="en-US" dirty="0" smtClean="0"/>
              <a:t>loads/stores </a:t>
            </a:r>
            <a:r>
              <a:rPr lang="en-US" dirty="0"/>
              <a:t>from 2 to 1</a:t>
            </a:r>
          </a:p>
        </p:txBody>
      </p:sp>
      <p:sp>
        <p:nvSpPr>
          <p:cNvPr id="14643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4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2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544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53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4359722"/>
              </p:ext>
            </p:extLst>
          </p:nvPr>
        </p:nvGraphicFramePr>
        <p:xfrm>
          <a:off x="990600" y="1295400"/>
          <a:ext cx="7315200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13" name="VISIO" r:id="rId8" imgW="4011120" imgH="2529720" progId="Visio.Drawing.6">
                  <p:embed/>
                </p:oleObj>
              </mc:Choice>
              <mc:Fallback>
                <p:oleObj name="VISIO" r:id="rId8" imgW="4011120" imgH="252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315200" cy="441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5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5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534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2-Entry 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030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7837" name="Object 13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6568184"/>
              </p:ext>
            </p:extLst>
          </p:nvPr>
        </p:nvGraphicFramePr>
        <p:xfrm>
          <a:off x="914400" y="2971800"/>
          <a:ext cx="7772400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5" name="VISIO" r:id="rId8" imgW="2217960" imgH="829800" progId="Visio.Drawing.6">
                  <p:embed/>
                </p:oleObj>
              </mc:Choice>
              <mc:Fallback>
                <p:oleObj name="VISIO" r:id="rId8" imgW="2217960" imgH="829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7772400" cy="290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78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32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Computer performance depends on: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Processor performance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 system performance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  </a:t>
            </a:r>
            <a:r>
              <a:rPr lang="en-US" sz="3200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3200" b="1" dirty="0" smtClean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Memory </a:t>
            </a:r>
            <a:r>
              <a:rPr lang="en-US" sz="3200" b="1" dirty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Interface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7540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processes (programs) run </a:t>
            </a:r>
            <a:r>
              <a:rPr lang="en-US" dirty="0"/>
              <a:t>at once</a:t>
            </a:r>
          </a:p>
          <a:p>
            <a:r>
              <a:rPr lang="en-US" dirty="0"/>
              <a:t>Each process has its own page table</a:t>
            </a:r>
          </a:p>
          <a:p>
            <a:r>
              <a:rPr lang="en-US" dirty="0"/>
              <a:t>Each process can use entire virtual address </a:t>
            </a:r>
            <a:r>
              <a:rPr lang="en-US" dirty="0" smtClean="0"/>
              <a:t>space</a:t>
            </a:r>
            <a:endParaRPr lang="en-US" dirty="0"/>
          </a:p>
          <a:p>
            <a:r>
              <a:rPr lang="en-US" dirty="0"/>
              <a:t>A process can only access physical pages mapped in its </a:t>
            </a:r>
            <a:r>
              <a:rPr lang="en-US" dirty="0" smtClean="0"/>
              <a:t>own page table</a:t>
            </a:r>
            <a:endParaRPr lang="en-US" dirty="0"/>
          </a:p>
        </p:txBody>
      </p:sp>
      <p:sp>
        <p:nvSpPr>
          <p:cNvPr id="14663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63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63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Protection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2369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Virtual memory increases </a:t>
            </a:r>
            <a:r>
              <a:rPr lang="en-US" b="1" dirty="0">
                <a:solidFill>
                  <a:schemeClr val="accent1"/>
                </a:solidFill>
              </a:rPr>
              <a:t>capacity</a:t>
            </a:r>
          </a:p>
          <a:p>
            <a:r>
              <a:rPr lang="en-US" dirty="0"/>
              <a:t>A subset of virtual pages </a:t>
            </a:r>
            <a:r>
              <a:rPr lang="en-US" dirty="0" smtClean="0"/>
              <a:t>in </a:t>
            </a:r>
            <a:r>
              <a:rPr lang="en-US" dirty="0"/>
              <a:t>physical memory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Page </a:t>
            </a:r>
            <a:r>
              <a:rPr lang="en-US" b="1" dirty="0">
                <a:solidFill>
                  <a:schemeClr val="accent1"/>
                </a:solidFill>
              </a:rPr>
              <a:t>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</a:t>
            </a:r>
            <a:r>
              <a:rPr lang="en-US" dirty="0" smtClean="0"/>
              <a:t>– address </a:t>
            </a:r>
            <a:r>
              <a:rPr lang="en-US" dirty="0"/>
              <a:t>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 smtClean="0"/>
              <a:t>Different </a:t>
            </a:r>
            <a:r>
              <a:rPr lang="en-US" dirty="0"/>
              <a:t>page tables for different programs provides </a:t>
            </a:r>
            <a:r>
              <a:rPr lang="en-US" b="1" dirty="0">
                <a:solidFill>
                  <a:schemeClr val="accent1"/>
                </a:solidFill>
              </a:rPr>
              <a:t>memory protection</a:t>
            </a:r>
          </a:p>
        </p:txBody>
      </p:sp>
      <p:sp>
        <p:nvSpPr>
          <p:cNvPr id="14673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73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73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41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6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7772400" cy="49530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Processor accesses I/O </a:t>
            </a:r>
            <a:r>
              <a:rPr lang="en-US" dirty="0" smtClean="0"/>
              <a:t>devices </a:t>
            </a:r>
            <a:r>
              <a:rPr lang="en-US" dirty="0"/>
              <a:t>just like memory</a:t>
            </a:r>
            <a:r>
              <a:rPr lang="en-US" dirty="0" smtClean="0"/>
              <a:t> </a:t>
            </a:r>
            <a:r>
              <a:rPr lang="en-US" dirty="0"/>
              <a:t>(like keyboards, monitors, printers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Each I/O device assigned one or more address</a:t>
            </a:r>
          </a:p>
          <a:p>
            <a:r>
              <a:rPr lang="en-US" dirty="0"/>
              <a:t>When that address is detected, data </a:t>
            </a:r>
            <a:r>
              <a:rPr lang="en-US" dirty="0" smtClean="0"/>
              <a:t>read/written </a:t>
            </a:r>
            <a:r>
              <a:rPr lang="en-US" dirty="0"/>
              <a:t>to I/O device instead of memory</a:t>
            </a:r>
          </a:p>
          <a:p>
            <a:r>
              <a:rPr lang="en-US" dirty="0"/>
              <a:t>A portion of the address space dedicated to I/O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13486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86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129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953000"/>
          </a:xfrm>
          <a:noFill/>
          <a:ln/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Address Decoder:</a:t>
            </a:r>
          </a:p>
          <a:p>
            <a:pPr lvl="1"/>
            <a:r>
              <a:rPr lang="en-US" dirty="0"/>
              <a:t>Looks at address to determine which device/memory communicates with the processor</a:t>
            </a:r>
          </a:p>
          <a:p>
            <a:r>
              <a:rPr lang="en-US" b="1" dirty="0">
                <a:solidFill>
                  <a:schemeClr val="accent1"/>
                </a:solidFill>
              </a:rPr>
              <a:t>I/O Registers:</a:t>
            </a:r>
          </a:p>
          <a:p>
            <a:pPr lvl="1"/>
            <a:r>
              <a:rPr lang="en-US" dirty="0"/>
              <a:t>Hold values written to the I/O devices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ReadData</a:t>
            </a:r>
            <a:r>
              <a:rPr lang="en-US" b="1" dirty="0">
                <a:solidFill>
                  <a:schemeClr val="accent1"/>
                </a:solidFill>
              </a:rPr>
              <a:t> Multiplexer:</a:t>
            </a:r>
          </a:p>
          <a:p>
            <a:pPr lvl="1"/>
            <a:r>
              <a:rPr lang="en-US" dirty="0"/>
              <a:t>Selects between memory and I/O devices as source of data sent to the processor</a:t>
            </a:r>
          </a:p>
        </p:txBody>
      </p:sp>
      <p:sp>
        <p:nvSpPr>
          <p:cNvPr id="1433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3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3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05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25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61670"/>
              </p:ext>
            </p:extLst>
          </p:nvPr>
        </p:nvGraphicFramePr>
        <p:xfrm>
          <a:off x="1143000" y="1414463"/>
          <a:ext cx="7432675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7" name="VISIO" r:id="rId8" imgW="2370600" imgH="914040" progId="Visio.Drawing.6">
                  <p:embed/>
                </p:oleObj>
              </mc:Choice>
              <mc:Fallback>
                <p:oleObj name="VISIO" r:id="rId8" imgW="2370600" imgH="914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14463"/>
                        <a:ext cx="7432675" cy="274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2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2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2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Memory Interface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09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3808293"/>
              </p:ext>
            </p:extLst>
          </p:nvPr>
        </p:nvGraphicFramePr>
        <p:xfrm>
          <a:off x="1371600" y="1066800"/>
          <a:ext cx="6705600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1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705600" cy="484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96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3663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20783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Suppose I/O Device 1 is assigned the address 0xFFFFFFF4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Write the value 42 to I/O Device 1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Read </a:t>
            </a:r>
            <a:r>
              <a:rPr lang="en-US" b="1" dirty="0" smtClean="0">
                <a:solidFill>
                  <a:schemeClr val="accent1"/>
                </a:solidFill>
              </a:rPr>
              <a:t>value </a:t>
            </a:r>
            <a:r>
              <a:rPr lang="en-US" b="1" dirty="0">
                <a:solidFill>
                  <a:schemeClr val="accent1"/>
                </a:solidFill>
              </a:rPr>
              <a:t>from I/O Device 1 and place </a:t>
            </a:r>
            <a:r>
              <a:rPr lang="en-US" b="1" dirty="0" smtClean="0">
                <a:solidFill>
                  <a:schemeClr val="accent1"/>
                </a:solidFill>
              </a:rPr>
              <a:t>in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</p:txBody>
      </p:sp>
      <p:sp>
        <p:nvSpPr>
          <p:cNvPr id="135065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06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06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488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30" name="Rectangle 6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Write the value 42 to I/O Device 1 (0xFFFFFFF4)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42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$t0, 0xFFF4($0)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434633" name="Object 9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3959943"/>
              </p:ext>
            </p:extLst>
          </p:nvPr>
        </p:nvGraphicFramePr>
        <p:xfrm>
          <a:off x="2667000" y="1824038"/>
          <a:ext cx="5943600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6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824038"/>
                        <a:ext cx="5943600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2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462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2116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70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Read the value from I/O Device 1 and </a:t>
            </a:r>
            <a:r>
              <a:rPr lang="en-US" sz="2400" b="1" dirty="0" smtClean="0">
                <a:solidFill>
                  <a:schemeClr val="accent1"/>
                </a:solidFill>
              </a:rPr>
              <a:t>place </a:t>
            </a:r>
            <a:r>
              <a:rPr lang="en-US" sz="2400" b="1" dirty="0">
                <a:solidFill>
                  <a:schemeClr val="accent1"/>
                </a:solidFill>
              </a:rPr>
              <a:t>in </a:t>
            </a: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$t3, 0xFFF4($0)</a:t>
            </a:r>
          </a:p>
        </p:txBody>
      </p:sp>
      <p:graphicFrame>
        <p:nvGraphicFramePr>
          <p:cNvPr id="1437704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45079346"/>
              </p:ext>
            </p:extLst>
          </p:nvPr>
        </p:nvGraphicFramePr>
        <p:xfrm>
          <a:off x="2514600" y="1709738"/>
          <a:ext cx="6172200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10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09738"/>
                        <a:ext cx="6172200" cy="446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69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770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290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Embedded I/O Systems</a:t>
            </a:r>
          </a:p>
          <a:p>
            <a:pPr lvl="1"/>
            <a:r>
              <a:rPr lang="en-US" dirty="0" smtClean="0"/>
              <a:t>Toasters, LEDs, etc.</a:t>
            </a:r>
          </a:p>
          <a:p>
            <a:r>
              <a:rPr lang="en-US" dirty="0" smtClean="0"/>
              <a:t>PC I/O Systems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Input/Output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(I/O)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4529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dirty="0" smtClean="0">
                <a:latin typeface="Times New Roman" pitchFamily="18" charset="0"/>
                <a:cs typeface="Arial" charset="0"/>
              </a:rPr>
              <a:t>In prior chapters, assumed access memory in 1 </a:t>
            </a:r>
            <a:r>
              <a:rPr lang="en-US" sz="2600" dirty="0">
                <a:latin typeface="Times New Roman" pitchFamily="18" charset="0"/>
                <a:cs typeface="Arial" charset="0"/>
              </a:rPr>
              <a:t>clock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cycle – but hasn’t </a:t>
            </a:r>
            <a:r>
              <a:rPr lang="en-US" sz="2600" dirty="0">
                <a:latin typeface="Times New Roman" pitchFamily="18" charset="0"/>
                <a:cs typeface="Arial" charset="0"/>
              </a:rPr>
              <a:t>been true since the 1980’s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Processor-Memory Gap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47913"/>
            <a:ext cx="7422286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993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Example microcontroller: PIC32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32-bit MIPS processor</a:t>
            </a:r>
          </a:p>
          <a:p>
            <a:pPr lvl="1"/>
            <a:r>
              <a:rPr lang="en-US" dirty="0" smtClean="0"/>
              <a:t>low-level peripherals include:</a:t>
            </a:r>
          </a:p>
          <a:p>
            <a:pPr lvl="2"/>
            <a:r>
              <a:rPr lang="en-US" dirty="0" smtClean="0"/>
              <a:t>serial ports</a:t>
            </a:r>
          </a:p>
          <a:p>
            <a:pPr lvl="2"/>
            <a:r>
              <a:rPr lang="en-US" dirty="0" smtClean="0"/>
              <a:t>timers</a:t>
            </a:r>
          </a:p>
          <a:p>
            <a:pPr lvl="2"/>
            <a:r>
              <a:rPr lang="en-US" dirty="0" smtClean="0"/>
              <a:t>A/D converters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Embedded I/O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96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C Code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#include &lt;p3xxxx.h&gt;</a:t>
            </a:r>
          </a:p>
          <a:p>
            <a:pPr marL="0" indent="0"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switches;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TRISD = 0xFF00;      // RD[7:0] outputs 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// RD[11:8] inputs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while (1)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read &amp; mask switches, RD[11:8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switches = (PORTD &gt;&gt; 8) &amp; 0xF;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PORTD = switches;  // display on LEDs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95" y="1066800"/>
            <a:ext cx="2445105" cy="56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53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Example serial protocols</a:t>
            </a:r>
          </a:p>
          <a:p>
            <a:pPr lvl="1"/>
            <a:r>
              <a:rPr lang="en-US" b="1" dirty="0" smtClean="0"/>
              <a:t>SPI:</a:t>
            </a:r>
            <a:r>
              <a:rPr lang="en-US" dirty="0" smtClean="0"/>
              <a:t> Serial Peripheral Interface</a:t>
            </a:r>
          </a:p>
          <a:p>
            <a:pPr lvl="1"/>
            <a:r>
              <a:rPr lang="en-US" b="1" dirty="0" smtClean="0"/>
              <a:t>UART:</a:t>
            </a:r>
            <a:r>
              <a:rPr lang="en-US" dirty="0" smtClean="0"/>
              <a:t> Universal Asynchronous Receiver/Transmitter</a:t>
            </a:r>
          </a:p>
          <a:p>
            <a:pPr lvl="1"/>
            <a:r>
              <a:rPr lang="en-US" dirty="0" smtClean="0"/>
              <a:t>Also: I</a:t>
            </a:r>
            <a:r>
              <a:rPr lang="en-US" baseline="30000" dirty="0" smtClean="0"/>
              <a:t>2</a:t>
            </a:r>
            <a:r>
              <a:rPr lang="en-US" dirty="0" smtClean="0"/>
              <a:t>C, USB, Ethernet, etc.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Serial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9850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SPI: Serial Peripheral Interface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6254"/>
            <a:ext cx="6851803" cy="3690746"/>
          </a:xfrm>
          <a:prstGeom prst="rect">
            <a:avLst/>
          </a:prstGeom>
        </p:spPr>
      </p:pic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143000"/>
            <a:ext cx="8229600" cy="1577181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Master initiates communication to slave by sending pulses on SCK</a:t>
            </a:r>
          </a:p>
          <a:p>
            <a:r>
              <a:rPr lang="en-US" dirty="0" smtClean="0"/>
              <a:t>Master sends SDO (Serial Data Out) to slave, </a:t>
            </a:r>
            <a:r>
              <a:rPr lang="en-US" dirty="0" err="1" smtClean="0"/>
              <a:t>msb</a:t>
            </a:r>
            <a:r>
              <a:rPr lang="en-US" dirty="0" smtClean="0"/>
              <a:t> first</a:t>
            </a:r>
          </a:p>
          <a:p>
            <a:r>
              <a:rPr lang="en-US" dirty="0" smtClean="0"/>
              <a:t>Slave may send data (SDI) to master, </a:t>
            </a:r>
            <a:r>
              <a:rPr lang="en-US" dirty="0" err="1" smtClean="0"/>
              <a:t>msb</a:t>
            </a:r>
            <a:r>
              <a:rPr lang="en-US" dirty="0" smtClean="0"/>
              <a:t>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0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UART: Universal Asynchronous Rx/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Tx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70839"/>
            <a:ext cx="7772400" cy="1644161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143000"/>
            <a:ext cx="8229600" cy="2743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smtClean="0"/>
              <a:t>Configuration:</a:t>
            </a:r>
          </a:p>
          <a:p>
            <a:pPr lvl="1"/>
            <a:r>
              <a:rPr lang="en-US" sz="2700" dirty="0" smtClean="0"/>
              <a:t>start bit (0), 7-8 data bits, parity bit (optional), 1+ stop bits (1)</a:t>
            </a:r>
          </a:p>
          <a:p>
            <a:pPr lvl="1"/>
            <a:r>
              <a:rPr lang="en-US" sz="2700" dirty="0" smtClean="0"/>
              <a:t>data rate: 300, 1200, 2400, 9600, …115200 baud</a:t>
            </a:r>
          </a:p>
          <a:p>
            <a:r>
              <a:rPr lang="en-US" sz="3800" dirty="0"/>
              <a:t>L</a:t>
            </a:r>
            <a:r>
              <a:rPr lang="en-US" sz="3800" dirty="0" smtClean="0"/>
              <a:t>ine idles HIGH (1)	</a:t>
            </a:r>
          </a:p>
          <a:p>
            <a:r>
              <a:rPr lang="en-US" sz="3800" dirty="0" smtClean="0"/>
              <a:t>Common configuration: </a:t>
            </a:r>
          </a:p>
          <a:p>
            <a:pPr lvl="1"/>
            <a:r>
              <a:rPr lang="en-US" sz="2700" dirty="0" smtClean="0"/>
              <a:t>8 data bits, no parity, 1 stop bit, 9600 baud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143338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5082382"/>
          </a:xfrm>
          <a:noFill/>
          <a:ln/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Create specified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/us of delay using built-in timer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include &lt;P32xxxx.h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micros)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if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(micros &gt; 1000) {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avoid timer overflow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(1000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(micros-1000);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}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else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if (micros &gt; 6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TMR1 = 0;       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 timer to 0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T1CONbits.ON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1; 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turn timer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PR1 = (micros-6)*20;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20 clocks per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microsecond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      // Function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has overhead of ~6 us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IFS0bits.T1IF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0;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clear overflow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while (!IFS0bits.T1IF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wait until overflow flag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  while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--)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(1000); // repeatedly delay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                                     // until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done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Timers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436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>
            <a:normAutofit fontScale="925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Needed to interface with outside world</a:t>
            </a:r>
          </a:p>
          <a:p>
            <a:r>
              <a:rPr lang="en-US" b="1" dirty="0" smtClean="0"/>
              <a:t>Analog input:</a:t>
            </a:r>
            <a:r>
              <a:rPr lang="en-US" dirty="0" smtClean="0"/>
              <a:t> Analog-to-digital (A/D) conversion </a:t>
            </a:r>
          </a:p>
          <a:p>
            <a:pPr lvl="1"/>
            <a:r>
              <a:rPr lang="en-US" dirty="0" smtClean="0"/>
              <a:t>Often included in microcontroller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-bit: converts analog input from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baseline="-25000" dirty="0" smtClean="0"/>
              <a:t>-</a:t>
            </a:r>
            <a:r>
              <a:rPr lang="en-US" dirty="0" smtClean="0"/>
              <a:t>-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i="1" baseline="-25000" dirty="0" smtClean="0"/>
              <a:t>+</a:t>
            </a:r>
            <a:r>
              <a:rPr lang="en-US" dirty="0" smtClean="0"/>
              <a:t> to 0-2</a:t>
            </a:r>
            <a:r>
              <a:rPr lang="en-US" i="1" baseline="30000" dirty="0" smtClean="0"/>
              <a:t>N</a:t>
            </a:r>
            <a:r>
              <a:rPr lang="en-US" baseline="30000" dirty="0" smtClean="0"/>
              <a:t>-1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b="1" dirty="0" smtClean="0"/>
              <a:t>Analog </a:t>
            </a:r>
            <a:r>
              <a:rPr lang="en-US" b="1" dirty="0"/>
              <a:t>o</a:t>
            </a:r>
            <a:r>
              <a:rPr lang="en-US" b="1" dirty="0" smtClean="0"/>
              <a:t>utput: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Digital-to-analog (D/A) conversion</a:t>
            </a:r>
          </a:p>
          <a:p>
            <a:pPr lvl="2"/>
            <a:r>
              <a:rPr lang="en-US" dirty="0" smtClean="0"/>
              <a:t>Typically need external chip (e.g., AD558 or LTC1257)</a:t>
            </a:r>
          </a:p>
          <a:p>
            <a:pPr lvl="2"/>
            <a:r>
              <a:rPr lang="en-US" i="1" dirty="0"/>
              <a:t>N</a:t>
            </a:r>
            <a:r>
              <a:rPr lang="en-US" dirty="0"/>
              <a:t>-bit: converts </a:t>
            </a:r>
            <a:r>
              <a:rPr lang="en-US" dirty="0" smtClean="0"/>
              <a:t>digital signal </a:t>
            </a:r>
            <a:r>
              <a:rPr lang="en-US" dirty="0"/>
              <a:t>from 0-2</a:t>
            </a:r>
            <a:r>
              <a:rPr lang="en-US" i="1" baseline="30000" dirty="0"/>
              <a:t>N</a:t>
            </a:r>
            <a:r>
              <a:rPr lang="en-US" baseline="30000" dirty="0"/>
              <a:t>-1 </a:t>
            </a:r>
            <a:r>
              <a:rPr lang="en-US" baseline="30000" dirty="0" smtClean="0"/>
              <a:t> </a:t>
            </a:r>
            <a:r>
              <a:rPr lang="en-US" dirty="0" smtClean="0"/>
              <a:t>to 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baseline="-25000" dirty="0"/>
              <a:t>-</a:t>
            </a:r>
            <a:r>
              <a:rPr lang="en-US" dirty="0"/>
              <a:t>-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i="1" baseline="-25000" dirty="0" smtClean="0"/>
              <a:t>+</a:t>
            </a:r>
            <a:endParaRPr lang="en-US" b="1" dirty="0"/>
          </a:p>
          <a:p>
            <a:pPr lvl="1"/>
            <a:r>
              <a:rPr lang="en-US" dirty="0" smtClean="0"/>
              <a:t>Pulse-width modulation</a:t>
            </a:r>
          </a:p>
          <a:p>
            <a:pPr lvl="2"/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Analog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077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Pulse-Width Modulation (PWM)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4674" name="Picture 2" descr="C:\HARRIS\DDCA_2E\Figures_All_6Aug2012\ImageBank-9780123944245\08\f08-47-9780123944245.ep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03656"/>
            <a:ext cx="7696200" cy="14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675" name="Picture 3" descr="C:\HARRIS\DDCA_2E\Figures_All_6Aug2012\ImageBank-9780123944245\08\f08-48-9780123944245.ep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72000"/>
            <a:ext cx="2794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33994" y="1394618"/>
            <a:ext cx="8229600" cy="45259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Average value proportional to duty cycle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Add high-pass filter on output to deliver average 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4499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Microcontroller Peripherals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45259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Examples</a:t>
            </a:r>
          </a:p>
          <a:p>
            <a:pPr lvl="1"/>
            <a:r>
              <a:rPr lang="en-US" sz="2600" dirty="0" smtClean="0"/>
              <a:t>Character LCD</a:t>
            </a:r>
          </a:p>
          <a:p>
            <a:pPr lvl="1"/>
            <a:r>
              <a:rPr lang="en-US" sz="2600" dirty="0" smtClean="0"/>
              <a:t>VGA monitor</a:t>
            </a:r>
          </a:p>
          <a:p>
            <a:pPr lvl="1"/>
            <a:r>
              <a:rPr lang="en-US" sz="2600" dirty="0" smtClean="0"/>
              <a:t>Bluetooth wireless</a:t>
            </a:r>
          </a:p>
          <a:p>
            <a:pPr lvl="1"/>
            <a:r>
              <a:rPr lang="en-US" sz="2600" dirty="0" smtClean="0"/>
              <a:t>Motors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22540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Personal Computer (PC) I/O Systems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500618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USB: Universal Serial Bus</a:t>
            </a:r>
          </a:p>
          <a:p>
            <a:pPr lvl="1"/>
            <a:r>
              <a:rPr lang="en-US" sz="2600" dirty="0" smtClean="0"/>
              <a:t>USB 1.0 released in 1996</a:t>
            </a:r>
          </a:p>
          <a:p>
            <a:pPr lvl="1"/>
            <a:r>
              <a:rPr lang="en-US" sz="2600" dirty="0" smtClean="0"/>
              <a:t>standardized cables/software for peripherals</a:t>
            </a:r>
          </a:p>
          <a:p>
            <a:r>
              <a:rPr lang="en-US" dirty="0" smtClean="0"/>
              <a:t>PCI/</a:t>
            </a:r>
            <a:r>
              <a:rPr lang="en-US" dirty="0" err="1" smtClean="0"/>
              <a:t>PCIe</a:t>
            </a:r>
            <a:r>
              <a:rPr lang="en-US" dirty="0" smtClean="0"/>
              <a:t>: Peripheral Component Interconnect/PCI Express</a:t>
            </a:r>
          </a:p>
          <a:p>
            <a:pPr lvl="1"/>
            <a:r>
              <a:rPr lang="en-US" sz="2600" dirty="0" smtClean="0"/>
              <a:t>developed by Intel, widespread around 1994</a:t>
            </a:r>
          </a:p>
          <a:p>
            <a:pPr lvl="1"/>
            <a:r>
              <a:rPr lang="en-US" sz="2600" dirty="0" smtClean="0"/>
              <a:t>32-bit parallel bus</a:t>
            </a:r>
          </a:p>
          <a:p>
            <a:pPr lvl="1"/>
            <a:r>
              <a:rPr lang="en-US" sz="2600" dirty="0" smtClean="0"/>
              <a:t>used for expansion cards (i.e., sound cards, video cards, etc.)</a:t>
            </a:r>
          </a:p>
          <a:p>
            <a:r>
              <a:rPr lang="en-US" dirty="0" smtClean="0"/>
              <a:t>DDR: double-data rate memory</a:t>
            </a:r>
          </a:p>
        </p:txBody>
      </p:sp>
    </p:spTree>
    <p:extLst>
      <p:ext uri="{BB962C8B-B14F-4D97-AF65-F5344CB8AC3E}">
        <p14:creationId xmlns:p14="http://schemas.microsoft.com/office/powerpoint/2010/main" val="2573994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863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185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Use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hierarchy </a:t>
            </a:r>
            <a:r>
              <a:rPr lang="en-US" sz="3200" dirty="0">
                <a:latin typeface="Times New Roman" pitchFamily="18" charset="0"/>
                <a:cs typeface="Arial" charset="0"/>
              </a:rPr>
              <a:t>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Cheap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Large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But </a:t>
            </a:r>
            <a:r>
              <a:rPr lang="en-US" sz="32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can only choose two!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System Challenge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344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Personal Computer (PC) I/O Systems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500618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TCP/IP: Transmission Control Protocol and Internet Protocol</a:t>
            </a:r>
          </a:p>
          <a:p>
            <a:pPr lvl="1"/>
            <a:r>
              <a:rPr lang="en-US" sz="2600" dirty="0" smtClean="0"/>
              <a:t>physical connection: </a:t>
            </a:r>
            <a:r>
              <a:rPr lang="en-US" sz="2600" dirty="0"/>
              <a:t>E</a:t>
            </a:r>
            <a:r>
              <a:rPr lang="en-US" sz="2600" dirty="0" smtClean="0"/>
              <a:t>thernet cable or Wi-Fi</a:t>
            </a:r>
          </a:p>
          <a:p>
            <a:r>
              <a:rPr lang="en-US" dirty="0" smtClean="0"/>
              <a:t>SATA: hard drive interface</a:t>
            </a:r>
          </a:p>
          <a:p>
            <a:r>
              <a:rPr lang="en-US" dirty="0" err="1" smtClean="0"/>
              <a:t>Input/Output</a:t>
            </a:r>
            <a:r>
              <a:rPr lang="en-US" dirty="0" smtClean="0"/>
              <a:t> (sensors, actuators, microcontrollers, etc.)</a:t>
            </a:r>
          </a:p>
          <a:p>
            <a:pPr lvl="1"/>
            <a:r>
              <a:rPr lang="en-US" sz="2600" dirty="0" smtClean="0"/>
              <a:t>Data Acquisition Systems (DAQs) </a:t>
            </a:r>
          </a:p>
          <a:p>
            <a:pPr lvl="1"/>
            <a:r>
              <a:rPr lang="en-US" sz="2600" dirty="0" smtClean="0"/>
              <a:t>USB Links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76479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98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98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04491"/>
              </p:ext>
            </p:extLst>
          </p:nvPr>
        </p:nvGraphicFramePr>
        <p:xfrm>
          <a:off x="1066800" y="1676400"/>
          <a:ext cx="7852742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2" name="VISIO" r:id="rId7" imgW="4752720" imgH="1752120" progId="Visio.Drawing.6">
                  <p:embed/>
                </p:oleObj>
              </mc:Choice>
              <mc:Fallback>
                <p:oleObj name="VISIO" r:id="rId7" imgW="4752720" imgH="1752120" progId="Visio.Drawing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6800" y="1676400"/>
                        <a:ext cx="7852742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9224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86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Gives the illusion of </a:t>
            </a:r>
            <a:r>
              <a:rPr lang="en-US" dirty="0" smtClean="0"/>
              <a:t>bigger memory</a:t>
            </a:r>
            <a:endParaRPr lang="en-US" dirty="0"/>
          </a:p>
          <a:p>
            <a:r>
              <a:rPr lang="en-US" dirty="0"/>
              <a:t>Main memory (DRAM) acts as cache for </a:t>
            </a:r>
            <a:r>
              <a:rPr lang="en-US" dirty="0" smtClean="0"/>
              <a:t>hard </a:t>
            </a:r>
            <a:r>
              <a:rPr lang="en-US" dirty="0"/>
              <a:t>disk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23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3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33600" y="4876800"/>
            <a:ext cx="6400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Physical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Virtual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Hard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drive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Slow, Large, Cheap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04491"/>
              </p:ext>
            </p:extLst>
          </p:nvPr>
        </p:nvGraphicFramePr>
        <p:xfrm>
          <a:off x="1066800" y="1676400"/>
          <a:ext cx="785336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6" name="VISIO" r:id="rId8" imgW="4752720" imgH="1752120" progId="Visio.Drawing.6">
                  <p:embed/>
                </p:oleObj>
              </mc:Choice>
              <mc:Fallback>
                <p:oleObj name="VISIO" r:id="rId8" imgW="4752720" imgH="175212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785336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89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4871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7313503"/>
              </p:ext>
            </p:extLst>
          </p:nvPr>
        </p:nvGraphicFramePr>
        <p:xfrm>
          <a:off x="1524000" y="1073331"/>
          <a:ext cx="6523038" cy="445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9" name="VISIO" r:id="rId9" imgW="6543720" imgH="4466520" progId="Visio.Drawing.6">
                  <p:embed/>
                </p:oleObj>
              </mc:Choice>
              <mc:Fallback>
                <p:oleObj name="VISIO" r:id="rId9" imgW="6543720" imgH="4466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73331"/>
                        <a:ext cx="6523038" cy="445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4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70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81200" y="5715000"/>
            <a:ext cx="5562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seek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correct location on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Hard Disk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988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9366</TotalTime>
  <Words>1433</Words>
  <Application>Microsoft Office PowerPoint</Application>
  <PresentationFormat>화면 슬라이드 쇼(4:3)</PresentationFormat>
  <Paragraphs>356</Paragraphs>
  <Slides>50</Slides>
  <Notes>49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Arial</vt:lpstr>
      <vt:lpstr>Calibri</vt:lpstr>
      <vt:lpstr>Courier New</vt:lpstr>
      <vt:lpstr>Times New Roman</vt:lpstr>
      <vt:lpstr>Office Theme</vt:lpstr>
      <vt:lpstr>VISIO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Harvey Mudd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Registered User</cp:lastModifiedBy>
  <cp:revision>124</cp:revision>
  <dcterms:created xsi:type="dcterms:W3CDTF">2012-08-07T04:56:47Z</dcterms:created>
  <dcterms:modified xsi:type="dcterms:W3CDTF">2018-09-03T03:46:13Z</dcterms:modified>
</cp:coreProperties>
</file>